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120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9/7/2023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a:t>
            </a:r>
            <a:r>
              <a:rPr lang="en-US" sz="2200" dirty="0" err="1">
                <a:solidFill>
                  <a:schemeClr val="accent3">
                    <a:lumMod val="25000"/>
                  </a:schemeClr>
                </a:solidFill>
                <a:latin typeface="Abadi" panose="020B0604020104020204" pitchFamily="34" charset="0"/>
              </a:rPr>
              <a:t>csv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https://github.com/Kevinvaddoriya46/IBM-Datascience-capstone-project/blob/main/labs-jupyter-spacex-data_wrangling_jupyterlite.jupyterlite.ipynb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a:t>
            </a:r>
            <a:r>
              <a:rPr lang="en-US" sz="2200" dirty="0" smtClean="0">
                <a:solidFill>
                  <a:schemeClr val="accent3">
                    <a:lumMod val="25000"/>
                  </a:schemeClr>
                </a:solidFill>
                <a:latin typeface="Abadi"/>
              </a:rPr>
              <a:t>yearly</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https://github.com/Kevinvaddoriya46/IBM-Datascience-capstone-project/blob/main/jupyter-labs-eda-dataviz.ipynb.jupyterlite.ipynb</a:t>
            </a:r>
            <a:endParaRPr lang="en-US" sz="2200" dirty="0"/>
          </a:p>
          <a:p>
            <a:pPr>
              <a:lnSpc>
                <a:spcPct val="100000"/>
              </a:lnSpc>
              <a:spcBef>
                <a:spcPts val="1400"/>
              </a:spcBef>
            </a:pPr>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69720"/>
            <a:ext cx="10019910" cy="502919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into a </a:t>
            </a:r>
            <a:r>
              <a:rPr lang="en-US" sz="2200" dirty="0" err="1">
                <a:solidFill>
                  <a:schemeClr val="accent3">
                    <a:lumMod val="25000"/>
                  </a:schemeClr>
                </a:solidFill>
                <a:latin typeface="Abadi"/>
              </a:rPr>
              <a:t>PostgreSQL</a:t>
            </a:r>
            <a:r>
              <a:rPr lang="en-US" sz="2200" dirty="0">
                <a:solidFill>
                  <a:schemeClr val="accent3">
                    <a:lumMod val="25000"/>
                  </a:schemeClr>
                </a:solidFill>
                <a:latin typeface="Abadi"/>
              </a:rPr>
              <a:t>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https://github.com/Kevinvaddoriya46/IBM-Datascience-capstone-project/blob/main/jupyter-labs-eda-sql-coursera_sqllite.ipynb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411480" y="1508760"/>
            <a:ext cx="11323320" cy="51358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r>
              <a:rPr lang="en-US" sz="1800" dirty="0" smtClean="0">
                <a:solidFill>
                  <a:schemeClr val="bg2">
                    <a:lumMod val="50000"/>
                  </a:schemeClr>
                </a:solidFill>
                <a:latin typeface="Abadi" panose="020B0604020104020204" pitchFamily="34" charset="0"/>
              </a:rPr>
              <a:t>.</a:t>
            </a:r>
          </a:p>
          <a:p>
            <a:pPr marL="228600" lvl="1">
              <a:lnSpc>
                <a:spcPct val="100000"/>
              </a:lnSpc>
              <a:spcBef>
                <a:spcPts val="1400"/>
              </a:spcBef>
            </a:pPr>
            <a:r>
              <a:rPr lang="en-US" sz="2200" dirty="0">
                <a:solidFill>
                  <a:srgbClr val="1C7DDB"/>
                </a:solidFill>
                <a:latin typeface="Abadi"/>
              </a:rPr>
              <a:t>https://github.com/Kevinvaddoriya46/IBM-Datascience-capstone-project/blob/main/lab_jupyter_launch_site_location.jupyterlite.ipynb</a:t>
            </a:r>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https://github.com/Kevinvaddoriya46/IBM-Datascience-capstone-project/blob/main/lab_jupyter_launch_site_location.jupyterlite.ipynb</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https://github.com/Kevinvaddoriya46/IBM-Datascience-capstone-project/blob/main/SpaceX_Machine_Learning_Prediction_Part_5.jupyterlite.ipynb</a:t>
            </a: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420639" cy="11734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1837722" y="1584960"/>
            <a:ext cx="6877050" cy="1971675"/>
          </a:xfrm>
          <a:prstGeom prst="rect">
            <a:avLst/>
          </a:prstGeom>
        </p:spPr>
      </p:pic>
      <p:pic>
        <p:nvPicPr>
          <p:cNvPr id="7" name="Picture 6">
            <a:extLst>
              <a:ext uri="{FF2B5EF4-FFF2-40B4-BE49-F238E27FC236}">
                <a16:creationId xmlns:a16="http://schemas.microsoft.com/office/drawing/2014/main" xmlns="" id="{5249FA24-F878-44BC-852B-8E69CCAEC695}"/>
              </a:ext>
            </a:extLst>
          </p:cNvPr>
          <p:cNvPicPr>
            <a:picLocks noChangeAspect="1"/>
          </p:cNvPicPr>
          <p:nvPr/>
        </p:nvPicPr>
        <p:blipFill>
          <a:blip r:embed="rId4"/>
          <a:stretch>
            <a:fillRect/>
          </a:stretch>
        </p:blipFill>
        <p:spPr>
          <a:xfrm>
            <a:off x="1310641" y="3819637"/>
            <a:ext cx="9204960"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Rectangle 1"/>
          <p:cNvSpPr/>
          <p:nvPr/>
        </p:nvSpPr>
        <p:spPr>
          <a:xfrm>
            <a:off x="1264920" y="1764715"/>
            <a:ext cx="9235440" cy="769441"/>
          </a:xfrm>
          <a:prstGeom prst="rect">
            <a:avLst/>
          </a:prstGeom>
        </p:spPr>
        <p:txBody>
          <a:bodyPr wrap="square">
            <a:spAutoFit/>
          </a:bodyPr>
          <a:lstStyle/>
          <a:p>
            <a:pPr>
              <a:spcBef>
                <a:spcPts val="1400"/>
              </a:spcBef>
            </a:pPr>
            <a:r>
              <a:rPr lang="en-US" sz="2200" dirty="0">
                <a:solidFill>
                  <a:schemeClr val="accent3">
                    <a:lumMod val="25000"/>
                  </a:schemeClr>
                </a:solidFill>
                <a:latin typeface="Abadi" panose="020B0604020104020204" pitchFamily="34" charset="0"/>
              </a:rPr>
              <a:t>From</a:t>
            </a:r>
            <a:r>
              <a:rPr lang="en-US" dirty="0">
                <a:latin typeface="Abadi" panose="020B0604020104020204" pitchFamily="34" charset="0"/>
              </a:rPr>
              <a:t> </a:t>
            </a:r>
            <a:r>
              <a:rPr lang="en-US" sz="2200" dirty="0">
                <a:solidFill>
                  <a:schemeClr val="accent3">
                    <a:lumMod val="25000"/>
                  </a:schemeClr>
                </a:solidFill>
                <a:latin typeface="Abadi" panose="020B0604020104020204" pitchFamily="34" charset="0"/>
              </a:rPr>
              <a:t>the plot, we can see that ES-L1, GEO, HEO, SSO, VLEO had the most success rate.</a:t>
            </a:r>
          </a:p>
        </p:txBody>
      </p:sp>
      <p:pic>
        <p:nvPicPr>
          <p:cNvPr id="6" name="Picture 5">
            <a:extLst>
              <a:ext uri="{FF2B5EF4-FFF2-40B4-BE49-F238E27FC236}">
                <a16:creationId xmlns:a16="http://schemas.microsoft.com/office/drawing/2014/main" xmlns="" id="{5D079B70-0CE8-4E07-ADD8-E302B697715E}"/>
              </a:ext>
            </a:extLst>
          </p:cNvPr>
          <p:cNvPicPr>
            <a:picLocks noChangeAspect="1"/>
          </p:cNvPicPr>
          <p:nvPr/>
        </p:nvPicPr>
        <p:blipFill>
          <a:blip r:embed="rId3"/>
          <a:stretch>
            <a:fillRect/>
          </a:stretch>
        </p:blipFill>
        <p:spPr>
          <a:xfrm>
            <a:off x="1677693" y="2586307"/>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69756"/>
            <a:ext cx="10687961" cy="132876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234479"/>
            <a:ext cx="8263457" cy="229219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1223869" cy="10210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253294" y="324612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xmlns="" id="{D504E95A-B6F2-4A67-922F-F513B07630F5}"/>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1024255"/>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p>
          <a:p>
            <a:pPr>
              <a:spcBef>
                <a:spcPts val="1400"/>
              </a:spcBef>
            </a:pPr>
            <a:endParaRPr lang="en-US" sz="2000" dirty="0"/>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1012195" y="2834253"/>
            <a:ext cx="4467849" cy="319132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113093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2203803" y="2290413"/>
            <a:ext cx="7882569" cy="44013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008096" y="3165725"/>
            <a:ext cx="8621328" cy="22577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1212890" y="2843845"/>
            <a:ext cx="8516539" cy="231489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922043" y="2803110"/>
            <a:ext cx="9164329" cy="29722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949015" y="3262076"/>
            <a:ext cx="8983329" cy="338184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737360"/>
            <a:ext cx="7755869" cy="468985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spcBef>
                <a:spcPts val="1400"/>
              </a:spcBef>
            </a:pPr>
            <a:endParaRPr lang="en-US" sz="2400" dirty="0"/>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1055412" y="2941606"/>
            <a:ext cx="9030960" cy="271500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a:t>
            </a:r>
            <a:r>
              <a:rPr lang="en-US" sz="2400" dirty="0" err="1">
                <a:latin typeface="Abadi" panose="020B0604020104020204" pitchFamily="34" charset="0"/>
              </a:rPr>
              <a:t>subquery</a:t>
            </a:r>
            <a:r>
              <a:rPr lang="en-US" sz="2400" dirty="0">
                <a:latin typeface="Abadi" panose="020B0604020104020204" pitchFamily="34" charset="0"/>
              </a:rPr>
              <a:t>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1006348" y="2747377"/>
            <a:ext cx="8747252" cy="36798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905143" y="3164015"/>
            <a:ext cx="9802593" cy="272453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101840" y="1505585"/>
            <a:ext cx="4602480" cy="4921626"/>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292940" y="2225275"/>
            <a:ext cx="6357081" cy="246864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dirty="0"/>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pic>
        <p:nvPicPr>
          <p:cNvPr id="6" name="Content Placeholder 5">
            <a:extLst>
              <a:ext uri="{FF2B5EF4-FFF2-40B4-BE49-F238E27FC236}">
                <a16:creationId xmlns:a16="http://schemas.microsoft.com/office/drawing/2014/main" xmlns="" id="{470AB9A3-B553-4971-BB03-177421E4971B}"/>
              </a:ext>
            </a:extLst>
          </p:cNvPr>
          <p:cNvPicPr>
            <a:picLocks noChangeAspect="1"/>
          </p:cNvPicPr>
          <p:nvPr/>
        </p:nvPicPr>
        <p:blipFill>
          <a:blip r:embed="rId3"/>
          <a:stretch>
            <a:fillRect/>
          </a:stretch>
        </p:blipFill>
        <p:spPr>
          <a:xfrm>
            <a:off x="77001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545859BE-C488-4415-B455-A8E223C13405}"/>
              </a:ext>
            </a:extLst>
          </p:cNvPr>
          <p:cNvPicPr>
            <a:picLocks noChangeAspect="1"/>
          </p:cNvPicPr>
          <p:nvPr/>
        </p:nvPicPr>
        <p:blipFill>
          <a:blip r:embed="rId3"/>
          <a:stretch>
            <a:fillRect/>
          </a:stretch>
        </p:blipFill>
        <p:spPr>
          <a:xfrm>
            <a:off x="480450" y="1253472"/>
            <a:ext cx="11027027" cy="492349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6E1784D2-4EB3-4F23-A05A-978BAA2AC218}"/>
              </a:ext>
            </a:extLst>
          </p:cNvPr>
          <p:cNvPicPr>
            <a:picLocks noChangeAspect="1"/>
          </p:cNvPicPr>
          <p:nvPr/>
        </p:nvPicPr>
        <p:blipFill>
          <a:blip r:embed="rId3"/>
          <a:stretch>
            <a:fillRect/>
          </a:stretch>
        </p:blipFill>
        <p:spPr>
          <a:xfrm>
            <a:off x="484830" y="1219201"/>
            <a:ext cx="10533690" cy="528634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6073DE17-0FF5-4595-A4F2-B52421CEC01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661160"/>
            <a:ext cx="10629904" cy="4766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685800" lvl="2">
              <a:spcBef>
                <a:spcPts val="1400"/>
              </a:spcBef>
            </a:pPr>
            <a:r>
              <a:rPr lang="en-US" sz="14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xmlns="" id="{6C2AB105-08B3-4384-941B-B102B9F85DF4}"/>
              </a:ext>
            </a:extLst>
          </p:cNvPr>
          <p:cNvPicPr>
            <a:picLocks noChangeAspect="1"/>
          </p:cNvPicPr>
          <p:nvPr/>
        </p:nvPicPr>
        <p:blipFill>
          <a:blip r:embed="rId3"/>
          <a:stretch>
            <a:fillRect/>
          </a:stretch>
        </p:blipFill>
        <p:spPr>
          <a:xfrm>
            <a:off x="734027" y="1484219"/>
            <a:ext cx="10223533" cy="50341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604232"/>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a:t>
            </a:r>
            <a:r>
              <a:rPr lang="en-US" dirty="0" err="1">
                <a:solidFill>
                  <a:srgbClr val="0B49CB"/>
                </a:solidFill>
                <a:latin typeface="Abadi" panose="020B0604020104020204" pitchFamily="34" charset="0"/>
              </a:rPr>
              <a:t>vs</a:t>
            </a:r>
            <a:r>
              <a:rPr lang="en-US" dirty="0">
                <a:solidFill>
                  <a:srgbClr val="0B49CB"/>
                </a:solidFill>
                <a:latin typeface="Abadi" panose="020B0604020104020204" pitchFamily="34" charset="0"/>
              </a:rPr>
              <a:t>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ChangeAspect="1"/>
          </p:cNvPicPr>
          <p:nvPr/>
        </p:nvPicPr>
        <p:blipFill>
          <a:blip r:embed="rId3"/>
          <a:stretch>
            <a:fillRect/>
          </a:stretch>
        </p:blipFill>
        <p:spPr>
          <a:xfrm>
            <a:off x="496712" y="1575376"/>
            <a:ext cx="11160291" cy="401770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xmlns="" id="{4125DC3F-06C6-4F66-ADB5-43E9E2294DD9}"/>
              </a:ext>
            </a:extLst>
          </p:cNvPr>
          <p:cNvPicPr>
            <a:picLocks noChangeAspect="1"/>
          </p:cNvPicPr>
          <p:nvPr/>
        </p:nvPicPr>
        <p:blipFill>
          <a:blip r:embed="rId3"/>
          <a:stretch>
            <a:fillRect/>
          </a:stretch>
        </p:blipFill>
        <p:spPr>
          <a:xfrm>
            <a:off x="557784" y="1584960"/>
            <a:ext cx="11164824" cy="45517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41525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302494" y="2057400"/>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85263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a:t>
            </a:r>
            <a:r>
              <a:rPr lang="en-US" sz="1900" dirty="0" err="1">
                <a:solidFill>
                  <a:schemeClr val="accent3">
                    <a:lumMod val="25000"/>
                  </a:schemeClr>
                </a:solidFill>
                <a:latin typeface="Abadi" panose="020B0604020104020204" pitchFamily="34" charset="0"/>
              </a:rPr>
              <a:t>SpaceX</a:t>
            </a:r>
            <a:r>
              <a:rPr lang="en-US" sz="1900" dirty="0">
                <a:solidFill>
                  <a:schemeClr val="accent3">
                    <a:lumMod val="25000"/>
                  </a:schemeClr>
                </a:solidFill>
                <a:latin typeface="Abadi" panose="020B0604020104020204" pitchFamily="34" charset="0"/>
              </a:rPr>
              <a:t>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https://github.com/Kevinvaddoriya46/IBM-Datascience-capstone-project/blob/main/jupyter-labs-spacex-data-collection-api.ipynb</a:t>
            </a:r>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stretch>
            <a:fillRect/>
          </a:stretch>
        </p:blipFill>
        <p:spPr>
          <a:xfrm>
            <a:off x="5875644" y="1765878"/>
            <a:ext cx="5737392" cy="426027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0" y="1792288"/>
            <a:ext cx="4624949" cy="451707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https://github.com/Kevinvaddoriya46/IBM-Datascience-capstone-project/blob/main/jupyter-labs-webscraping.ipynb</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p:cNvPicPr>
            <a:picLocks noChangeAspect="1"/>
          </p:cNvPicPr>
          <p:nvPr/>
        </p:nvPicPr>
        <p:blipFill>
          <a:blip r:embed="rId3"/>
          <a:stretch>
            <a:fillRect/>
          </a:stretch>
        </p:blipFill>
        <p:spPr>
          <a:xfrm>
            <a:off x="5735799" y="1792287"/>
            <a:ext cx="6027853" cy="436467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121</TotalTime>
  <Words>1822</Words>
  <Application>Microsoft Office PowerPoint</Application>
  <PresentationFormat>Widescreen</PresentationFormat>
  <Paragraphs>228</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Lenovo</cp:lastModifiedBy>
  <cp:revision>206</cp:revision>
  <dcterms:created xsi:type="dcterms:W3CDTF">2021-04-29T18:58:34Z</dcterms:created>
  <dcterms:modified xsi:type="dcterms:W3CDTF">2023-09-07T13:20:41Z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